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09" r:id="rId2"/>
    <p:sldId id="274" r:id="rId3"/>
    <p:sldId id="311" r:id="rId4"/>
    <p:sldId id="315" r:id="rId5"/>
    <p:sldId id="332" r:id="rId6"/>
    <p:sldId id="355" r:id="rId7"/>
    <p:sldId id="313" r:id="rId8"/>
    <p:sldId id="356" r:id="rId9"/>
    <p:sldId id="333" r:id="rId10"/>
    <p:sldId id="314" r:id="rId11"/>
    <p:sldId id="354" r:id="rId12"/>
    <p:sldId id="331" r:id="rId13"/>
    <p:sldId id="320" r:id="rId14"/>
    <p:sldId id="328" r:id="rId15"/>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2">
          <p15:clr>
            <a:srgbClr val="A4A3A4"/>
          </p15:clr>
        </p15:guide>
        <p15:guide id="2" pos="3896">
          <p15:clr>
            <a:srgbClr val="A4A3A4"/>
          </p15:clr>
        </p15:guide>
        <p15:guide id="3" pos="325">
          <p15:clr>
            <a:srgbClr val="A4A3A4"/>
          </p15:clr>
        </p15:guide>
        <p15:guide id="4" pos="7355">
          <p15:clr>
            <a:srgbClr val="A4A3A4"/>
          </p15:clr>
        </p15:guide>
        <p15:guide id="5" orient="horz" pos="349">
          <p15:clr>
            <a:srgbClr val="A4A3A4"/>
          </p15:clr>
        </p15:guide>
        <p15:guide id="6" orient="horz" pos="39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CCB2"/>
    <a:srgbClr val="8E786B"/>
    <a:srgbClr val="5F493F"/>
    <a:srgbClr val="8B7567"/>
    <a:srgbClr val="F5F3F1"/>
    <a:srgbClr val="EAE6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42" autoAdjust="0"/>
    <p:restoredTop sz="94660"/>
  </p:normalViewPr>
  <p:slideViewPr>
    <p:cSldViewPr snapToGrid="0" showGuides="1">
      <p:cViewPr varScale="1">
        <p:scale>
          <a:sx n="111" d="100"/>
          <a:sy n="111" d="100"/>
        </p:scale>
        <p:origin x="80" y="108"/>
      </p:cViewPr>
      <p:guideLst>
        <p:guide orient="horz" pos="2062"/>
        <p:guide pos="3896"/>
        <p:guide pos="325"/>
        <p:guide pos="7355"/>
        <p:guide orient="horz" pos="349"/>
        <p:guide orient="horz" pos="39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330996" y="896872"/>
            <a:ext cx="9945939" cy="1754326"/>
          </a:xfrm>
          <a:prstGeom prst="rect">
            <a:avLst/>
          </a:prstGeom>
          <a:noFill/>
        </p:spPr>
        <p:txBody>
          <a:bodyPr wrap="square">
            <a:spAutoFit/>
          </a:bodyPr>
          <a:lstStyle/>
          <a:p>
            <a:r>
              <a:rPr lang="en-US" altLang="zh-CN" sz="3600" dirty="0">
                <a:ln w="25400" cmpd="thickThin">
                  <a:noFill/>
                </a:ln>
                <a:solidFill>
                  <a:srgbClr val="5F493F"/>
                </a:solidFill>
                <a:latin typeface="华文中宋" panose="02010600040101010101" charset="-122"/>
                <a:ea typeface="华文中宋" panose="02010600040101010101" charset="-122"/>
              </a:rPr>
              <a:t>Reproduction and improvement of parallel</a:t>
            </a:r>
            <a:br>
              <a:rPr lang="en-US" altLang="zh-CN" sz="3600" dirty="0">
                <a:ln w="25400" cmpd="thickThin">
                  <a:noFill/>
                </a:ln>
                <a:solidFill>
                  <a:srgbClr val="5F493F"/>
                </a:solidFill>
                <a:latin typeface="华文中宋" panose="02010600040101010101" charset="-122"/>
                <a:ea typeface="华文中宋" panose="02010600040101010101" charset="-122"/>
              </a:rPr>
            </a:br>
            <a:r>
              <a:rPr lang="en-US" altLang="zh-CN" sz="3600" dirty="0">
                <a:ln w="25400" cmpd="thickThin">
                  <a:noFill/>
                </a:ln>
                <a:solidFill>
                  <a:srgbClr val="5F493F"/>
                </a:solidFill>
                <a:latin typeface="华文中宋" panose="02010600040101010101" charset="-122"/>
                <a:ea typeface="华文中宋" panose="02010600040101010101" charset="-122"/>
              </a:rPr>
              <a:t>exploration strategy based on Negatively Correlated Search</a:t>
            </a:r>
            <a:endParaRPr lang="zh-CN" altLang="en-US" sz="3600" dirty="0">
              <a:ln w="25400" cmpd="thickThin">
                <a:noFill/>
              </a:ln>
              <a:solidFill>
                <a:srgbClr val="5F493F"/>
              </a:solidFill>
              <a:latin typeface="华文中宋" panose="02010600040101010101" charset="-122"/>
              <a:ea typeface="华文中宋" panose="02010600040101010101" charset="-122"/>
            </a:endParaRPr>
          </a:p>
        </p:txBody>
      </p:sp>
      <p:pic>
        <p:nvPicPr>
          <p:cNvPr id="7" name="图形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7164" y="163830"/>
            <a:ext cx="2831937" cy="520356"/>
          </a:xfrm>
          <a:prstGeom prst="rect">
            <a:avLst/>
          </a:prstGeom>
        </p:spPr>
      </p:pic>
      <p:sp>
        <p:nvSpPr>
          <p:cNvPr id="8" name="文本框 7"/>
          <p:cNvSpPr txBox="1"/>
          <p:nvPr/>
        </p:nvSpPr>
        <p:spPr>
          <a:xfrm>
            <a:off x="472644" y="5361437"/>
            <a:ext cx="9541510" cy="423545"/>
          </a:xfrm>
          <a:prstGeom prst="rect">
            <a:avLst/>
          </a:prstGeom>
          <a:noFill/>
        </p:spPr>
        <p:txBody>
          <a:bodyPr wrap="square" rtlCol="0">
            <a:spAutoFit/>
          </a:bodyPr>
          <a:lstStyle/>
          <a:p>
            <a:pPr lvl="0">
              <a:lnSpc>
                <a:spcPct val="90000"/>
              </a:lnSpc>
              <a:spcBef>
                <a:spcPts val="600"/>
              </a:spcBef>
              <a:defRPr/>
            </a:pPr>
            <a:r>
              <a:rPr lang="zh-CN" altLang="en-US" sz="2400" dirty="0">
                <a:solidFill>
                  <a:srgbClr val="8B7567"/>
                </a:solidFill>
                <a:latin typeface="思源黑体 CN Light" panose="020B0300000000000000" pitchFamily="34" charset="-122"/>
                <a:ea typeface="思源黑体 CN Light" panose="020B0300000000000000" pitchFamily="34" charset="-122"/>
                <a:cs typeface="Open Sans" panose="020B0606030504020204" pitchFamily="34" charset="0"/>
              </a:rPr>
              <a:t>陈驿来</a:t>
            </a:r>
          </a:p>
        </p:txBody>
      </p:sp>
      <p:sp>
        <p:nvSpPr>
          <p:cNvPr id="2" name="矩形 1">
            <a:extLst>
              <a:ext uri="{FF2B5EF4-FFF2-40B4-BE49-F238E27FC236}">
                <a16:creationId xmlns:a16="http://schemas.microsoft.com/office/drawing/2014/main" id="{ED8E4548-9ECC-D2BA-F175-DCFCE85C5763}"/>
              </a:ext>
            </a:extLst>
          </p:cNvPr>
          <p:cNvSpPr/>
          <p:nvPr/>
        </p:nvSpPr>
        <p:spPr>
          <a:xfrm>
            <a:off x="397133" y="2901278"/>
            <a:ext cx="4324392" cy="1200329"/>
          </a:xfrm>
          <a:prstGeom prst="rect">
            <a:avLst/>
          </a:prstGeom>
          <a:noFill/>
        </p:spPr>
        <p:txBody>
          <a:bodyPr wrap="square">
            <a:spAutoFit/>
          </a:bodyPr>
          <a:lstStyle/>
          <a:p>
            <a:r>
              <a:rPr lang="zh-CN" altLang="en-US" sz="3600" dirty="0">
                <a:ln w="25400" cmpd="thickThin">
                  <a:noFill/>
                </a:ln>
                <a:solidFill>
                  <a:srgbClr val="5F493F"/>
                </a:solidFill>
                <a:latin typeface="华文中宋" panose="02010600040101010101" charset="-122"/>
                <a:ea typeface="华文中宋" panose="02010600040101010101" charset="-122"/>
              </a:rPr>
              <a:t>基于</a:t>
            </a:r>
            <a:r>
              <a:rPr lang="en-US" altLang="zh-CN" sz="3600" dirty="0">
                <a:ln w="25400" cmpd="thickThin">
                  <a:noFill/>
                </a:ln>
                <a:solidFill>
                  <a:srgbClr val="5F493F"/>
                </a:solidFill>
                <a:latin typeface="华文中宋" panose="02010600040101010101" charset="-122"/>
                <a:ea typeface="华文中宋" panose="02010600040101010101" charset="-122"/>
              </a:rPr>
              <a:t>NCE</a:t>
            </a:r>
            <a:r>
              <a:rPr lang="zh-CN" altLang="en-US" sz="3600" dirty="0">
                <a:ln w="25400" cmpd="thickThin">
                  <a:noFill/>
                </a:ln>
                <a:solidFill>
                  <a:srgbClr val="5F493F"/>
                </a:solidFill>
                <a:latin typeface="华文中宋" panose="02010600040101010101" charset="-122"/>
                <a:ea typeface="华文中宋" panose="02010600040101010101" charset="-122"/>
              </a:rPr>
              <a:t>的并行探索策略的复现与改进</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图形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59744" y="209"/>
            <a:ext cx="2831937" cy="520356"/>
          </a:xfrm>
          <a:prstGeom prst="rect">
            <a:avLst/>
          </a:prstGeom>
        </p:spPr>
      </p:pic>
      <p:pic>
        <p:nvPicPr>
          <p:cNvPr id="3" name="图片 2">
            <a:extLst>
              <a:ext uri="{FF2B5EF4-FFF2-40B4-BE49-F238E27FC236}">
                <a16:creationId xmlns:a16="http://schemas.microsoft.com/office/drawing/2014/main" id="{20CE5911-DAE5-2A59-A879-8E8B16AFFD03}"/>
              </a:ext>
            </a:extLst>
          </p:cNvPr>
          <p:cNvPicPr>
            <a:picLocks noChangeAspect="1"/>
          </p:cNvPicPr>
          <p:nvPr/>
        </p:nvPicPr>
        <p:blipFill>
          <a:blip r:embed="rId5"/>
          <a:stretch>
            <a:fillRect/>
          </a:stretch>
        </p:blipFill>
        <p:spPr>
          <a:xfrm>
            <a:off x="452623" y="1502295"/>
            <a:ext cx="5223557" cy="4544821"/>
          </a:xfrm>
          <a:prstGeom prst="rect">
            <a:avLst/>
          </a:prstGeom>
        </p:spPr>
      </p:pic>
      <p:pic>
        <p:nvPicPr>
          <p:cNvPr id="9" name="图片 8">
            <a:extLst>
              <a:ext uri="{FF2B5EF4-FFF2-40B4-BE49-F238E27FC236}">
                <a16:creationId xmlns:a16="http://schemas.microsoft.com/office/drawing/2014/main" id="{1CD13DE7-413F-3AD8-A699-EC949902C7A2}"/>
              </a:ext>
            </a:extLst>
          </p:cNvPr>
          <p:cNvPicPr>
            <a:picLocks noChangeAspect="1"/>
          </p:cNvPicPr>
          <p:nvPr/>
        </p:nvPicPr>
        <p:blipFill>
          <a:blip r:embed="rId6"/>
          <a:stretch>
            <a:fillRect/>
          </a:stretch>
        </p:blipFill>
        <p:spPr>
          <a:xfrm>
            <a:off x="6515821" y="1126691"/>
            <a:ext cx="4600753" cy="49204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9206709" y="209"/>
            <a:ext cx="2831937" cy="520356"/>
          </a:xfrm>
          <a:prstGeom prst="rect">
            <a:avLst/>
          </a:prstGeom>
        </p:spPr>
      </p:pic>
      <p:pic>
        <p:nvPicPr>
          <p:cNvPr id="11" name="图片 10">
            <a:extLst>
              <a:ext uri="{FF2B5EF4-FFF2-40B4-BE49-F238E27FC236}">
                <a16:creationId xmlns:a16="http://schemas.microsoft.com/office/drawing/2014/main" id="{BD149537-EA46-3098-09A4-B9CC2FD8BC1A}"/>
              </a:ext>
            </a:extLst>
          </p:cNvPr>
          <p:cNvPicPr>
            <a:picLocks noChangeAspect="1"/>
          </p:cNvPicPr>
          <p:nvPr/>
        </p:nvPicPr>
        <p:blipFill>
          <a:blip r:embed="rId4"/>
          <a:stretch>
            <a:fillRect/>
          </a:stretch>
        </p:blipFill>
        <p:spPr>
          <a:xfrm>
            <a:off x="382063" y="260387"/>
            <a:ext cx="5777197" cy="2438466"/>
          </a:xfrm>
          <a:prstGeom prst="rect">
            <a:avLst/>
          </a:prstGeom>
        </p:spPr>
      </p:pic>
      <p:pic>
        <p:nvPicPr>
          <p:cNvPr id="13" name="图片 12">
            <a:extLst>
              <a:ext uri="{FF2B5EF4-FFF2-40B4-BE49-F238E27FC236}">
                <a16:creationId xmlns:a16="http://schemas.microsoft.com/office/drawing/2014/main" id="{92615D15-0993-2334-A8F9-F6A262031461}"/>
              </a:ext>
            </a:extLst>
          </p:cNvPr>
          <p:cNvPicPr>
            <a:picLocks noChangeAspect="1"/>
          </p:cNvPicPr>
          <p:nvPr/>
        </p:nvPicPr>
        <p:blipFill>
          <a:blip r:embed="rId5"/>
          <a:stretch>
            <a:fillRect/>
          </a:stretch>
        </p:blipFill>
        <p:spPr>
          <a:xfrm>
            <a:off x="382063" y="2925379"/>
            <a:ext cx="5298712" cy="3027835"/>
          </a:xfrm>
          <a:prstGeom prst="rect">
            <a:avLst/>
          </a:prstGeom>
        </p:spPr>
      </p:pic>
      <p:sp>
        <p:nvSpPr>
          <p:cNvPr id="15" name="文本框 14">
            <a:extLst>
              <a:ext uri="{FF2B5EF4-FFF2-40B4-BE49-F238E27FC236}">
                <a16:creationId xmlns:a16="http://schemas.microsoft.com/office/drawing/2014/main" id="{871F6AED-0AA6-208A-773B-A4290D16FC90}"/>
              </a:ext>
            </a:extLst>
          </p:cNvPr>
          <p:cNvSpPr txBox="1"/>
          <p:nvPr/>
        </p:nvSpPr>
        <p:spPr>
          <a:xfrm>
            <a:off x="6561826" y="1479620"/>
            <a:ext cx="4376468" cy="3139321"/>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相当一部分的</a:t>
            </a:r>
            <a:r>
              <a:rPr lang="en-US" altLang="zh-CN" sz="1800" dirty="0">
                <a:effectLst/>
                <a:ea typeface="等线" panose="02010600030101010101" pitchFamily="2" charset="-122"/>
                <a:cs typeface="Times New Roman" panose="02020603050405020304" pitchFamily="18" charset="0"/>
              </a:rPr>
              <a:t>Function</a:t>
            </a:r>
            <a:r>
              <a:rPr lang="zh-CN" altLang="zh-CN" sz="1800" dirty="0">
                <a:effectLst/>
                <a:ea typeface="等线" panose="02010600030101010101" pitchFamily="2" charset="-122"/>
                <a:cs typeface="Times New Roman" panose="02020603050405020304" pitchFamily="18" charset="0"/>
              </a:rPr>
              <a:t>都优化到了最优值，但是其最差值，均值可能还没来得及在迭代结束前达到最优，从而导致较大的方差，这些都表明</a:t>
            </a:r>
            <a:r>
              <a:rPr lang="en-US" altLang="zh-CN" sz="1800" dirty="0">
                <a:effectLst/>
                <a:ea typeface="等线" panose="02010600030101010101" pitchFamily="2" charset="-122"/>
                <a:cs typeface="Times New Roman" panose="02020603050405020304" pitchFamily="18" charset="0"/>
              </a:rPr>
              <a:t>NCNES</a:t>
            </a:r>
            <a:r>
              <a:rPr lang="zh-CN" altLang="zh-CN" sz="1800" dirty="0">
                <a:effectLst/>
                <a:ea typeface="等线" panose="02010600030101010101" pitchFamily="2" charset="-122"/>
                <a:cs typeface="Times New Roman" panose="02020603050405020304" pitchFamily="18" charset="0"/>
              </a:rPr>
              <a:t>的性能与主流的优化算法比较，</a:t>
            </a:r>
            <a:r>
              <a:rPr lang="zh-CN" altLang="en-US" dirty="0">
                <a:ea typeface="等线" panose="02010600030101010101" pitchFamily="2" charset="-122"/>
                <a:cs typeface="Times New Roman" panose="02020603050405020304" pitchFamily="18" charset="0"/>
              </a:rPr>
              <a:t>还有上升空间</a:t>
            </a:r>
            <a:r>
              <a:rPr lang="zh-CN" altLang="zh-CN" sz="1800" dirty="0">
                <a:effectLst/>
                <a:ea typeface="等线" panose="02010600030101010101" pitchFamily="2" charset="-122"/>
                <a:cs typeface="Times New Roman" panose="02020603050405020304" pitchFamily="18" charset="0"/>
              </a:rPr>
              <a:t>。</a:t>
            </a:r>
            <a:endParaRPr lang="en-US" altLang="zh-CN" sz="1800" dirty="0">
              <a:effectLst/>
              <a:ea typeface="等线" panose="02010600030101010101" pitchFamily="2" charset="-122"/>
              <a:cs typeface="Times New Roman" panose="02020603050405020304" pitchFamily="18" charset="0"/>
            </a:endParaRPr>
          </a:p>
          <a:p>
            <a:r>
              <a:rPr lang="zh-CN" altLang="zh-CN" sz="1800" dirty="0">
                <a:effectLst/>
                <a:ea typeface="等线" panose="02010600030101010101" pitchFamily="2" charset="-122"/>
                <a:cs typeface="Times New Roman" panose="02020603050405020304" pitchFamily="18" charset="0"/>
              </a:rPr>
              <a:t>另外，注意到</a:t>
            </a:r>
            <a:r>
              <a:rPr lang="en-US" altLang="zh-CN" sz="1800" dirty="0">
                <a:effectLst/>
                <a:ea typeface="等线" panose="02010600030101010101" pitchFamily="2" charset="-122"/>
                <a:cs typeface="Times New Roman" panose="02020603050405020304" pitchFamily="18" charset="0"/>
              </a:rPr>
              <a:t>F9</a:t>
            </a:r>
            <a:r>
              <a:rPr lang="zh-CN" altLang="zh-CN" sz="1800" dirty="0">
                <a:effectLst/>
                <a:ea typeface="等线" panose="02010600030101010101" pitchFamily="2" charset="-122"/>
                <a:cs typeface="Times New Roman" panose="02020603050405020304" pitchFamily="18" charset="0"/>
              </a:rPr>
              <a:t>和</a:t>
            </a:r>
            <a:r>
              <a:rPr lang="en-US" altLang="zh-CN" sz="1800" dirty="0">
                <a:effectLst/>
                <a:ea typeface="等线" panose="02010600030101010101" pitchFamily="2" charset="-122"/>
                <a:cs typeface="Times New Roman" panose="02020603050405020304" pitchFamily="18" charset="0"/>
              </a:rPr>
              <a:t>F12</a:t>
            </a:r>
            <a:r>
              <a:rPr lang="zh-CN" altLang="zh-CN" sz="1800" dirty="0">
                <a:effectLst/>
                <a:ea typeface="等线" panose="02010600030101010101" pitchFamily="2" charset="-122"/>
                <a:cs typeface="Times New Roman" panose="02020603050405020304" pitchFamily="18" charset="0"/>
              </a:rPr>
              <a:t>，函数在没有达到最优解时提前收敛了，很小的方差表明了函数在每次训练时都陷入了相同的局部最优，这意味着</a:t>
            </a:r>
            <a:r>
              <a:rPr lang="en-US" altLang="zh-CN" sz="1800" dirty="0">
                <a:effectLst/>
                <a:ea typeface="等线" panose="02010600030101010101" pitchFamily="2" charset="-122"/>
                <a:cs typeface="Times New Roman" panose="02020603050405020304" pitchFamily="18" charset="0"/>
              </a:rPr>
              <a:t>NCNES</a:t>
            </a:r>
            <a:r>
              <a:rPr lang="zh-CN" altLang="zh-CN" sz="1800" dirty="0">
                <a:effectLst/>
                <a:ea typeface="等线" panose="02010600030101010101" pitchFamily="2" charset="-122"/>
                <a:cs typeface="Times New Roman" panose="02020603050405020304" pitchFamily="18" charset="0"/>
              </a:rPr>
              <a:t>在多样性指标上，对于全局搜索的比重需要增加，后期需要去</a:t>
            </a:r>
            <a:r>
              <a:rPr lang="zh-CN" altLang="en-US" dirty="0">
                <a:ea typeface="等线" panose="02010600030101010101" pitchFamily="2" charset="-122"/>
                <a:cs typeface="Times New Roman" panose="02020603050405020304" pitchFamily="18" charset="0"/>
              </a:rPr>
              <a:t>优化</a:t>
            </a:r>
            <a:r>
              <a:rPr lang="zh-CN" altLang="zh-CN" sz="1800" dirty="0">
                <a:effectLst/>
                <a:ea typeface="等线" panose="02010600030101010101" pitchFamily="2" charset="-122"/>
                <a:cs typeface="Times New Roman" panose="02020603050405020304" pitchFamily="18" charset="0"/>
              </a:rPr>
              <a:t>这个平衡</a:t>
            </a:r>
            <a:r>
              <a:rPr lang="en-US" altLang="zh-CN" sz="1800" dirty="0">
                <a:effectLst/>
                <a:ea typeface="等线" panose="02010600030101010101" pitchFamily="2" charset="-122"/>
                <a:cs typeface="Times New Roman" panose="02020603050405020304" pitchFamily="18" charset="0"/>
              </a:rPr>
              <a:t>fitness</a:t>
            </a:r>
            <a:r>
              <a:rPr lang="zh-CN" altLang="zh-CN" sz="1800" dirty="0">
                <a:effectLst/>
                <a:ea typeface="等线" panose="02010600030101010101" pitchFamily="2" charset="-122"/>
                <a:cs typeface="Times New Roman" panose="02020603050405020304" pitchFamily="18" charset="0"/>
              </a:rPr>
              <a:t>和</a:t>
            </a:r>
            <a:r>
              <a:rPr lang="en-US" altLang="zh-CN" sz="1800" dirty="0">
                <a:effectLst/>
                <a:ea typeface="等线" panose="02010600030101010101" pitchFamily="2" charset="-122"/>
                <a:cs typeface="Times New Roman" panose="02020603050405020304" pitchFamily="18" charset="0"/>
              </a:rPr>
              <a:t>diversity</a:t>
            </a:r>
            <a:r>
              <a:rPr lang="zh-CN" altLang="zh-CN" sz="1800" dirty="0">
                <a:effectLst/>
                <a:ea typeface="等线" panose="02010600030101010101" pitchFamily="2" charset="-122"/>
                <a:cs typeface="Times New Roman" panose="02020603050405020304" pitchFamily="18" charset="0"/>
              </a:rPr>
              <a:t>的动态</a:t>
            </a:r>
            <a:r>
              <a:rPr lang="zh-CN" altLang="en-US" sz="1800" dirty="0">
                <a:effectLst/>
                <a:ea typeface="等线" panose="02010600030101010101" pitchFamily="2" charset="-122"/>
                <a:cs typeface="Times New Roman" panose="02020603050405020304" pitchFamily="18" charset="0"/>
              </a:rPr>
              <a:t>权重</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242820" y="1765699"/>
            <a:ext cx="7706360" cy="3316605"/>
            <a:chOff x="2242820" y="1843303"/>
            <a:chExt cx="7706360" cy="3316605"/>
          </a:xfrm>
        </p:grpSpPr>
        <p:pic>
          <p:nvPicPr>
            <p:cNvPr id="3" name="图形 2"/>
            <p:cNvPicPr>
              <a:picLocks noChangeAspect="1"/>
            </p:cNvPicPr>
            <p:nvPr/>
          </p:nvPicPr>
          <p:blipFill>
            <a:blip r:embed="rId4"/>
            <a:stretch>
              <a:fillRect/>
            </a:stretch>
          </p:blipFill>
          <p:spPr>
            <a:xfrm>
              <a:off x="2242820" y="3740048"/>
              <a:ext cx="7706360" cy="1419860"/>
            </a:xfrm>
            <a:prstGeom prst="rect">
              <a:avLst/>
            </a:prstGeom>
          </p:spPr>
        </p:pic>
        <p:sp>
          <p:nvSpPr>
            <p:cNvPr id="6" name="矩形 5"/>
            <p:cNvSpPr/>
            <p:nvPr/>
          </p:nvSpPr>
          <p:spPr>
            <a:xfrm>
              <a:off x="2605405" y="4034688"/>
              <a:ext cx="7141210" cy="830997"/>
            </a:xfrm>
            <a:prstGeom prst="rect">
              <a:avLst/>
            </a:prstGeom>
          </p:spPr>
          <p:txBody>
            <a:bodyPr wrap="square">
              <a:spAutoFit/>
            </a:bodyPr>
            <a:lstStyle/>
            <a:p>
              <a:pPr algn="ctr"/>
              <a:r>
                <a:rPr lang="en-US" altLang="zh-CN" sz="2400" dirty="0">
                  <a:solidFill>
                    <a:srgbClr val="5F493F"/>
                  </a:solidFill>
                  <a:latin typeface="华文中宋" panose="02010600040101010101" charset="-122"/>
                  <a:ea typeface="华文中宋" panose="02010600040101010101" charset="-122"/>
                  <a:sym typeface="+mn-ea"/>
                </a:rPr>
                <a:t>Conclusions</a:t>
              </a:r>
            </a:p>
            <a:p>
              <a:pPr algn="ctr"/>
              <a:endParaRPr lang="en-US" altLang="zh-CN" sz="24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4</a:t>
              </a:r>
              <a:endParaRPr lang="zh-CN" altLang="en-US"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5"/>
          <a:stretch>
            <a:fillRect/>
          </a:stretch>
        </p:blipFill>
        <p:spPr>
          <a:xfrm>
            <a:off x="4680030" y="553929"/>
            <a:ext cx="2831940" cy="52035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图形 1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9281639" y="49739"/>
            <a:ext cx="2831937" cy="520356"/>
          </a:xfrm>
          <a:prstGeom prst="rect">
            <a:avLst/>
          </a:prstGeom>
        </p:spPr>
      </p:pic>
      <p:sp>
        <p:nvSpPr>
          <p:cNvPr id="9" name="文本框 8">
            <a:extLst>
              <a:ext uri="{FF2B5EF4-FFF2-40B4-BE49-F238E27FC236}">
                <a16:creationId xmlns:a16="http://schemas.microsoft.com/office/drawing/2014/main" id="{94772D48-021E-A20D-3E5E-274C68F1C2FE}"/>
              </a:ext>
            </a:extLst>
          </p:cNvPr>
          <p:cNvSpPr txBox="1"/>
          <p:nvPr/>
        </p:nvSpPr>
        <p:spPr>
          <a:xfrm>
            <a:off x="816633" y="2595438"/>
            <a:ext cx="9834113"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dirty="0"/>
              <a:t>      另一篇论文</a:t>
            </a:r>
            <a:r>
              <a:rPr lang="en-US" altLang="zh-CN" dirty="0"/>
              <a:t>《Evolutionary reinforcement learning via cooperative coevolutionary negatively correlated search 》</a:t>
            </a:r>
            <a:r>
              <a:rPr lang="zh-CN" altLang="en-US" dirty="0"/>
              <a:t>提出了</a:t>
            </a:r>
            <a:r>
              <a:rPr lang="zh-CN" altLang="en-US" u="sng" dirty="0"/>
              <a:t>合作进化负相关搜索</a:t>
            </a:r>
            <a:r>
              <a:rPr lang="zh-CN" altLang="en-US" dirty="0"/>
              <a:t>，用于训练百万个连接权重的神经网络，主要思路是</a:t>
            </a:r>
            <a:r>
              <a:rPr lang="zh-CN" altLang="en-US" u="sng" dirty="0"/>
              <a:t>将决策变量分成多个独立组，并分别用进化算法解决较小的子问题（即决策变量组）</a:t>
            </a:r>
            <a:r>
              <a:rPr lang="zh-CN" altLang="en-US" dirty="0"/>
              <a:t>来扩展进化算法</a:t>
            </a:r>
            <a:endParaRPr lang="en-US" altLang="zh-CN" dirty="0"/>
          </a:p>
          <a:p>
            <a:r>
              <a:rPr lang="zh-CN" altLang="en-US" dirty="0"/>
              <a:t>计划根据其中的</a:t>
            </a:r>
            <a:r>
              <a:rPr lang="en-US" altLang="zh-CN" dirty="0"/>
              <a:t>cooperative coevolutionary</a:t>
            </a:r>
            <a:r>
              <a:rPr lang="zh-CN" altLang="en-US" dirty="0"/>
              <a:t>框架来拓展目前的</a:t>
            </a:r>
            <a:r>
              <a:rPr lang="en-US" altLang="zh-CN" dirty="0"/>
              <a:t>NCS</a:t>
            </a:r>
            <a:r>
              <a:rPr lang="zh-CN" altLang="en-US" dirty="0"/>
              <a:t>算法，使其在更高维度的测试场景中也会有更好的表现。</a:t>
            </a:r>
          </a:p>
        </p:txBody>
      </p:sp>
      <p:sp>
        <p:nvSpPr>
          <p:cNvPr id="13" name="文本框 12">
            <a:extLst>
              <a:ext uri="{FF2B5EF4-FFF2-40B4-BE49-F238E27FC236}">
                <a16:creationId xmlns:a16="http://schemas.microsoft.com/office/drawing/2014/main" id="{FADDDE9F-C889-3F70-3DE4-F7F994CB99B9}"/>
              </a:ext>
            </a:extLst>
          </p:cNvPr>
          <p:cNvSpPr txBox="1"/>
          <p:nvPr/>
        </p:nvSpPr>
        <p:spPr>
          <a:xfrm>
            <a:off x="816633" y="863466"/>
            <a:ext cx="8913962"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dirty="0"/>
              <a:t>本项目从数学原理上，实现了</a:t>
            </a:r>
            <a:r>
              <a:rPr lang="en-US" altLang="zh-CN" dirty="0"/>
              <a:t>NCS</a:t>
            </a:r>
            <a:r>
              <a:rPr lang="zh-CN" altLang="en-US" dirty="0"/>
              <a:t>（负相关搜索）。他同时建模并最大化下一代种群的多样性模型（用于探索）和适应度模型（用于探索）。两个模型都可以通过对每个搜索过程执行梯度下降来最大化。并使其在</a:t>
            </a:r>
            <a:r>
              <a:rPr lang="en-US" altLang="zh-CN" dirty="0"/>
              <a:t>Benchmark2017</a:t>
            </a:r>
            <a:r>
              <a:rPr lang="zh-CN" altLang="en-US" dirty="0"/>
              <a:t>和</a:t>
            </a:r>
            <a:r>
              <a:rPr lang="en-US" altLang="zh-CN" dirty="0"/>
              <a:t>Benchmark2022</a:t>
            </a:r>
            <a:r>
              <a:rPr lang="zh-CN" altLang="en-US" dirty="0"/>
              <a:t>上测试，获得了较好的结果，但是在优化效率和全局最优的搜索上还有优化空间。</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515938" y="1674674"/>
            <a:ext cx="6418262"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rPr>
              <a:t>感谢</a:t>
            </a:r>
            <a:endParaRPr kumimoji="0" lang="en-US" altLang="zh-CN" sz="72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w="25400" cmpd="thickThin">
                  <a:noFill/>
                </a:ln>
                <a:solidFill>
                  <a:srgbClr val="5F493F"/>
                </a:solidFill>
                <a:effectLst/>
                <a:uLnTx/>
                <a:uFillTx/>
                <a:latin typeface="思源宋体 CN Heavy" panose="02020900000000000000" pitchFamily="18" charset="-122"/>
                <a:ea typeface="思源宋体 CN Heavy" panose="02020900000000000000" pitchFamily="18" charset="-122"/>
                <a:cs typeface="+mn-cs"/>
              </a:rPr>
              <a:t>您的观看与收听</a:t>
            </a:r>
          </a:p>
        </p:txBody>
      </p:sp>
      <p:pic>
        <p:nvPicPr>
          <p:cNvPr id="4" name="图形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844124" y="553929"/>
            <a:ext cx="2831937" cy="52035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7920819" y="188419"/>
            <a:ext cx="4122909" cy="521970"/>
          </a:xfrm>
          <a:prstGeom prst="rect">
            <a:avLst/>
          </a:prstGeom>
          <a:ln>
            <a:solidFill>
              <a:schemeClr val="accent2">
                <a:lumMod val="40000"/>
                <a:lumOff val="60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r"/>
            <a:r>
              <a:rPr lang="en-US" altLang="zh-CN" sz="2800" b="1" spc="600" dirty="0">
                <a:solidFill>
                  <a:srgbClr val="8B7567"/>
                </a:solidFill>
                <a:latin typeface="Open Sans" panose="020B0606030504020204" pitchFamily="34" charset="0"/>
                <a:ea typeface="Open Sans" panose="020B0606030504020204" pitchFamily="34" charset="0"/>
                <a:cs typeface="Open Sans" panose="020B0606030504020204" pitchFamily="34" charset="0"/>
              </a:rPr>
              <a:t>CONTENTS</a:t>
            </a:r>
          </a:p>
        </p:txBody>
      </p:sp>
      <p:pic>
        <p:nvPicPr>
          <p:cNvPr id="7" name="图形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7964" y="188595"/>
            <a:ext cx="2831937" cy="520356"/>
          </a:xfrm>
          <a:prstGeom prst="rect">
            <a:avLst/>
          </a:prstGeom>
        </p:spPr>
      </p:pic>
      <p:sp>
        <p:nvSpPr>
          <p:cNvPr id="4" name="文本框 3"/>
          <p:cNvSpPr txBox="1"/>
          <p:nvPr/>
        </p:nvSpPr>
        <p:spPr>
          <a:xfrm>
            <a:off x="3039745" y="1114425"/>
            <a:ext cx="7783195" cy="521970"/>
          </a:xfrm>
          <a:prstGeom prst="rect">
            <a:avLst/>
          </a:prstGeom>
          <a:noFill/>
        </p:spPr>
        <p:txBody>
          <a:bodyPr wrap="square" rtlCol="0">
            <a:spAutoFit/>
          </a:bodyPr>
          <a:lstStyle/>
          <a:p>
            <a:r>
              <a:rPr lang="en-US" altLang="zh-CN" sz="2800" b="1" dirty="0">
                <a:solidFill>
                  <a:srgbClr val="5F493F"/>
                </a:solidFill>
                <a:latin typeface="华文中宋" panose="02010600040101010101" charset="-122"/>
                <a:ea typeface="华文中宋" panose="02010600040101010101" charset="-122"/>
              </a:rPr>
              <a:t>1</a:t>
            </a:r>
            <a:r>
              <a:rPr lang="en-US" altLang="zh-CN" sz="2800" dirty="0">
                <a:solidFill>
                  <a:srgbClr val="5F493F"/>
                </a:solidFill>
                <a:latin typeface="华文中宋" panose="02010600040101010101" charset="-122"/>
                <a:ea typeface="华文中宋" panose="02010600040101010101" charset="-122"/>
              </a:rPr>
              <a:t>.Abstract, background and motivation</a:t>
            </a:r>
          </a:p>
        </p:txBody>
      </p:sp>
      <p:sp>
        <p:nvSpPr>
          <p:cNvPr id="16" name="文本框 15"/>
          <p:cNvSpPr txBox="1"/>
          <p:nvPr/>
        </p:nvSpPr>
        <p:spPr>
          <a:xfrm>
            <a:off x="6098407" y="2282409"/>
            <a:ext cx="5196840" cy="954107"/>
          </a:xfrm>
          <a:prstGeom prst="rect">
            <a:avLst/>
          </a:prstGeom>
          <a:noFill/>
        </p:spPr>
        <p:txBody>
          <a:bodyPr wrap="square" rtlCol="0">
            <a:spAutoFit/>
          </a:bodyPr>
          <a:lstStyle/>
          <a:p>
            <a:r>
              <a:rPr lang="en-US" altLang="zh-CN" sz="2800" b="1" dirty="0">
                <a:solidFill>
                  <a:srgbClr val="5F493F"/>
                </a:solidFill>
                <a:latin typeface="华文中宋" panose="02010600040101010101" charset="-122"/>
                <a:ea typeface="华文中宋" panose="02010600040101010101" charset="-122"/>
              </a:rPr>
              <a:t>2</a:t>
            </a:r>
            <a:r>
              <a:rPr lang="en-US" altLang="zh-CN" sz="2800" dirty="0">
                <a:solidFill>
                  <a:srgbClr val="5F493F"/>
                </a:solidFill>
                <a:latin typeface="华文中宋" panose="02010600040101010101" charset="-122"/>
                <a:ea typeface="华文中宋" panose="02010600040101010101" charset="-122"/>
              </a:rPr>
              <a:t>. Negatively Correlated Natural Evolution Strategy</a:t>
            </a:r>
            <a:endParaRPr lang="en-US" altLang="zh-CN" sz="2800" b="1" dirty="0">
              <a:solidFill>
                <a:srgbClr val="5F493F"/>
              </a:solidFill>
              <a:latin typeface="华文中宋" panose="02010600040101010101" charset="-122"/>
              <a:ea typeface="华文中宋" panose="02010600040101010101" charset="-122"/>
            </a:endParaRPr>
          </a:p>
        </p:txBody>
      </p:sp>
      <p:sp>
        <p:nvSpPr>
          <p:cNvPr id="20" name="文本框 19"/>
          <p:cNvSpPr txBox="1"/>
          <p:nvPr/>
        </p:nvSpPr>
        <p:spPr>
          <a:xfrm>
            <a:off x="6734359" y="3882530"/>
            <a:ext cx="3924935" cy="523220"/>
          </a:xfrm>
          <a:prstGeom prst="rect">
            <a:avLst/>
          </a:prstGeom>
          <a:noFill/>
        </p:spPr>
        <p:txBody>
          <a:bodyPr wrap="square" rtlCol="0">
            <a:spAutoFit/>
          </a:bodyPr>
          <a:lstStyle/>
          <a:p>
            <a:r>
              <a:rPr lang="en-US" altLang="zh-CN" sz="2800" b="1" dirty="0">
                <a:solidFill>
                  <a:srgbClr val="5F493F"/>
                </a:solidFill>
                <a:latin typeface="华文中宋" panose="02010600040101010101" charset="-122"/>
                <a:ea typeface="华文中宋" panose="02010600040101010101" charset="-122"/>
              </a:rPr>
              <a:t>3</a:t>
            </a:r>
            <a:r>
              <a:rPr lang="en-US" altLang="zh-CN" sz="2800" dirty="0">
                <a:solidFill>
                  <a:srgbClr val="5F493F"/>
                </a:solidFill>
                <a:latin typeface="华文中宋" panose="02010600040101010101" charset="-122"/>
                <a:ea typeface="华文中宋" panose="02010600040101010101" charset="-122"/>
              </a:rPr>
              <a:t>. </a:t>
            </a:r>
            <a:r>
              <a:rPr lang="en-US" altLang="zh-CN" sz="2800" dirty="0">
                <a:solidFill>
                  <a:srgbClr val="5F493F"/>
                </a:solidFill>
                <a:latin typeface="华文中宋" panose="02010600040101010101" charset="-122"/>
                <a:ea typeface="华文中宋" panose="02010600040101010101" charset="-122"/>
                <a:sym typeface="+mn-ea"/>
              </a:rPr>
              <a:t>Experiments</a:t>
            </a:r>
          </a:p>
        </p:txBody>
      </p:sp>
      <p:sp>
        <p:nvSpPr>
          <p:cNvPr id="24" name="文本框 23"/>
          <p:cNvSpPr txBox="1"/>
          <p:nvPr/>
        </p:nvSpPr>
        <p:spPr>
          <a:xfrm>
            <a:off x="6096000" y="5331526"/>
            <a:ext cx="3233300" cy="523220"/>
          </a:xfrm>
          <a:prstGeom prst="rect">
            <a:avLst/>
          </a:prstGeom>
          <a:noFill/>
        </p:spPr>
        <p:txBody>
          <a:bodyPr wrap="square" rtlCol="0">
            <a:spAutoFit/>
          </a:bodyPr>
          <a:lstStyle/>
          <a:p>
            <a:r>
              <a:rPr lang="en-US" altLang="zh-CN" sz="2800" b="1" dirty="0">
                <a:solidFill>
                  <a:srgbClr val="5F493F"/>
                </a:solidFill>
                <a:latin typeface="华文中宋" panose="02010600040101010101" charset="-122"/>
                <a:ea typeface="华文中宋" panose="02010600040101010101" charset="-122"/>
              </a:rPr>
              <a:t>4. </a:t>
            </a:r>
            <a:r>
              <a:rPr lang="en-US" altLang="zh-CN" sz="2800" dirty="0">
                <a:solidFill>
                  <a:srgbClr val="5F493F"/>
                </a:solidFill>
                <a:latin typeface="华文中宋" panose="02010600040101010101" charset="-122"/>
                <a:ea typeface="华文中宋" panose="02010600040101010101" charset="-122"/>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216910" y="1765699"/>
            <a:ext cx="5758180" cy="3326130"/>
            <a:chOff x="3216910" y="1843303"/>
            <a:chExt cx="5758180" cy="3326130"/>
          </a:xfrm>
        </p:grpSpPr>
        <p:pic>
          <p:nvPicPr>
            <p:cNvPr id="3" name="图形 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16910" y="3749573"/>
              <a:ext cx="5758180" cy="1419860"/>
            </a:xfrm>
            <a:prstGeom prst="rect">
              <a:avLst/>
            </a:prstGeom>
          </p:spPr>
        </p:pic>
        <p:sp>
          <p:nvSpPr>
            <p:cNvPr id="6" name="矩形 5"/>
            <p:cNvSpPr/>
            <p:nvPr/>
          </p:nvSpPr>
          <p:spPr>
            <a:xfrm>
              <a:off x="4034546" y="3982804"/>
              <a:ext cx="4122909" cy="953135"/>
            </a:xfrm>
            <a:prstGeom prst="rect">
              <a:avLst/>
            </a:prstGeom>
          </p:spPr>
          <p:txBody>
            <a:bodyPr wrap="square">
              <a:spAutoFit/>
            </a:bodyPr>
            <a:lstStyle/>
            <a:p>
              <a:pPr algn="ctr"/>
              <a:r>
                <a:rPr lang="en-US" altLang="zh-CN" sz="2800" dirty="0">
                  <a:solidFill>
                    <a:srgbClr val="5F493F"/>
                  </a:solidFill>
                  <a:latin typeface="华文中宋" panose="02010600040101010101" charset="-122"/>
                  <a:ea typeface="华文中宋" panose="02010600040101010101" charset="-122"/>
                  <a:sym typeface="+mn-ea"/>
                </a:rPr>
                <a:t>Abstract, background and motivation</a:t>
              </a:r>
              <a:endParaRPr lang="en-US" altLang="zh-CN" sz="2800" b="1" spc="600" dirty="0">
                <a:solidFill>
                  <a:srgbClr val="5F493F"/>
                </a:solidFill>
                <a:latin typeface="华文中宋" panose="02010600040101010101" charset="-122"/>
                <a:ea typeface="华文中宋" panose="02010600040101010101" charset="-122"/>
                <a:cs typeface="Open Sans" panose="020B0606030504020204" pitchFamily="34" charset="0"/>
                <a:sym typeface="+mn-ea"/>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1</a:t>
              </a:r>
              <a:endParaRPr lang="zh-CN" altLang="en-US" sz="12800" dirty="0">
                <a:solidFill>
                  <a:schemeClr val="bg1"/>
                </a:solidFill>
                <a:effectLst/>
                <a:latin typeface="思源宋体 CN Heavy" panose="02020900000000000000" pitchFamily="18" charset="-122"/>
                <a:ea typeface="思源宋体 CN Heavy" panose="02020900000000000000" pitchFamily="18" charset="-122"/>
              </a:endParaRPr>
            </a:p>
          </p:txBody>
        </p:sp>
      </p:grpSp>
      <p:pic>
        <p:nvPicPr>
          <p:cNvPr id="11" name="图形 10"/>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80030" y="553929"/>
            <a:ext cx="2831940" cy="5203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3F1"/>
        </a:solidFill>
        <a:effectLst/>
      </p:bgPr>
    </p:bg>
    <p:spTree>
      <p:nvGrpSpPr>
        <p:cNvPr id="1" name=""/>
        <p:cNvGrpSpPr/>
        <p:nvPr/>
      </p:nvGrpSpPr>
      <p:grpSpPr>
        <a:xfrm>
          <a:off x="0" y="0"/>
          <a:ext cx="0" cy="0"/>
          <a:chOff x="0" y="0"/>
          <a:chExt cx="0" cy="0"/>
        </a:xfrm>
      </p:grpSpPr>
      <p:grpSp>
        <p:nvGrpSpPr>
          <p:cNvPr id="11" name="组合 10"/>
          <p:cNvGrpSpPr/>
          <p:nvPr/>
        </p:nvGrpSpPr>
        <p:grpSpPr>
          <a:xfrm>
            <a:off x="0" y="5691505"/>
            <a:ext cx="2804160" cy="1166495"/>
            <a:chOff x="0" y="26904"/>
            <a:chExt cx="12192000" cy="6804191"/>
          </a:xfrm>
        </p:grpSpPr>
        <p:pic>
          <p:nvPicPr>
            <p:cNvPr id="5" name="图片 4" descr="图片包含 游戏机, 画&#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6161"/>
              <a:ext cx="12192000" cy="6785677"/>
            </a:xfrm>
            <a:prstGeom prst="rect">
              <a:avLst/>
            </a:prstGeom>
          </p:spPr>
        </p:pic>
        <p:pic>
          <p:nvPicPr>
            <p:cNvPr id="3" name="图片 2" descr="图片包含 文字, 大, 高, 白色&#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6904"/>
              <a:ext cx="12192000" cy="6804191"/>
            </a:xfrm>
            <a:prstGeom prst="rect">
              <a:avLst/>
            </a:prstGeom>
          </p:spPr>
        </p:pic>
      </p:grpSp>
      <p:pic>
        <p:nvPicPr>
          <p:cNvPr id="10" name="图形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359744" y="209"/>
            <a:ext cx="2831937" cy="520356"/>
          </a:xfrm>
          <a:prstGeom prst="rect">
            <a:avLst/>
          </a:prstGeom>
        </p:spPr>
      </p:pic>
      <p:grpSp>
        <p:nvGrpSpPr>
          <p:cNvPr id="13" name="组合 12"/>
          <p:cNvGrpSpPr/>
          <p:nvPr/>
        </p:nvGrpSpPr>
        <p:grpSpPr>
          <a:xfrm>
            <a:off x="7925435" y="5691505"/>
            <a:ext cx="4266565" cy="1164590"/>
            <a:chOff x="0" y="1053818"/>
            <a:chExt cx="12192000" cy="4750364"/>
          </a:xfrm>
        </p:grpSpPr>
        <p:pic>
          <p:nvPicPr>
            <p:cNvPr id="4" name="图片 3" descr="图片包含 游戏机, 桌子, 画&#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053818"/>
              <a:ext cx="12192000" cy="4750364"/>
            </a:xfrm>
            <a:prstGeom prst="rect">
              <a:avLst/>
            </a:prstGeom>
          </p:spPr>
        </p:pic>
        <p:pic>
          <p:nvPicPr>
            <p:cNvPr id="12" name="图片 11" descr="图片包含 游戏机&#10;&#10;描述已自动生成"/>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053818"/>
              <a:ext cx="12192000" cy="4750364"/>
            </a:xfrm>
            <a:prstGeom prst="rect">
              <a:avLst/>
            </a:prstGeom>
          </p:spPr>
        </p:pic>
      </p:grpSp>
      <p:sp>
        <p:nvSpPr>
          <p:cNvPr id="8" name="文本框 7">
            <a:extLst>
              <a:ext uri="{FF2B5EF4-FFF2-40B4-BE49-F238E27FC236}">
                <a16:creationId xmlns:a16="http://schemas.microsoft.com/office/drawing/2014/main" id="{860001A8-18CF-2838-4A51-ECE4418737E3}"/>
              </a:ext>
            </a:extLst>
          </p:cNvPr>
          <p:cNvSpPr txBox="1"/>
          <p:nvPr/>
        </p:nvSpPr>
        <p:spPr>
          <a:xfrm>
            <a:off x="396814" y="1393013"/>
            <a:ext cx="9609828" cy="2585323"/>
          </a:xfrm>
          <a:prstGeom prst="rect">
            <a:avLst/>
          </a:prstGeom>
          <a:noFill/>
        </p:spPr>
        <p:txBody>
          <a:bodyPr wrap="square">
            <a:spAutoFit/>
          </a:bodyPr>
          <a:lstStyle/>
          <a:p>
            <a:r>
              <a:rPr lang="en-US" altLang="zh-CN" sz="1800" dirty="0">
                <a:effectLst/>
                <a:latin typeface="等线" panose="02010600030101010101" pitchFamily="2" charset="-122"/>
                <a:cs typeface="Times New Roman" panose="02020603050405020304" pitchFamily="18" charset="0"/>
              </a:rPr>
              <a:t>Negatively correlated search (NCS)</a:t>
            </a:r>
            <a:r>
              <a:rPr lang="zh-CN" altLang="en-US" dirty="0">
                <a:latin typeface="等线" panose="02010600030101010101" pitchFamily="2" charset="-122"/>
                <a:ea typeface="等线" panose="02010600030101010101" pitchFamily="2" charset="-122"/>
                <a:cs typeface="Times New Roman" panose="02020603050405020304" pitchFamily="18" charset="0"/>
              </a:rPr>
              <a:t>是一种用于搜索的</a:t>
            </a:r>
            <a:r>
              <a:rPr lang="zh-CN" altLang="zh-CN" sz="1800" dirty="0">
                <a:effectLst/>
                <a:ea typeface="等线" panose="02010600030101010101" pitchFamily="2" charset="-122"/>
                <a:cs typeface="Times New Roman" panose="02020603050405020304" pitchFamily="18" charset="0"/>
              </a:rPr>
              <a:t>进化算法</a:t>
            </a:r>
            <a:r>
              <a:rPr lang="en-US" altLang="zh-CN" sz="1800" dirty="0">
                <a:effectLst/>
                <a:ea typeface="等线" panose="02010600030101010101" pitchFamily="2" charset="-122"/>
                <a:cs typeface="Times New Roman" panose="02020603050405020304" pitchFamily="18" charset="0"/>
              </a:rPr>
              <a:t>(EA)</a:t>
            </a:r>
            <a:r>
              <a:rPr lang="zh-CN" altLang="zh-CN" sz="1800" dirty="0">
                <a:effectLst/>
                <a:ea typeface="等线" panose="02010600030101010101" pitchFamily="2" charset="-122"/>
                <a:cs typeface="Times New Roman" panose="02020603050405020304" pitchFamily="18" charset="0"/>
              </a:rPr>
              <a:t>，使用迭代的方式探索得出最优解。该算法的驱动思想是创建一些具有一定多样性的种群</a:t>
            </a:r>
            <a:r>
              <a:rPr lang="zh-CN" altLang="en-US" sz="1800" dirty="0">
                <a:effectLst/>
                <a:ea typeface="等线" panose="02010600030101010101" pitchFamily="2" charset="-122"/>
                <a:cs typeface="Times New Roman" panose="02020603050405020304" pitchFamily="18" charset="0"/>
              </a:rPr>
              <a:t>，在搜索空间中负相关地探索，</a:t>
            </a:r>
            <a:r>
              <a:rPr lang="zh-CN" altLang="zh-CN" sz="1800" dirty="0">
                <a:effectLst/>
                <a:ea typeface="等线" panose="02010600030101010101" pitchFamily="2" charset="-122"/>
                <a:cs typeface="Times New Roman" panose="02020603050405020304" pitchFamily="18" charset="0"/>
              </a:rPr>
              <a:t>可以更有利于求得最优解</a:t>
            </a:r>
            <a:r>
              <a:rPr lang="zh-CN" altLang="en-US" sz="1800" dirty="0">
                <a:effectLst/>
                <a:ea typeface="等线" panose="02010600030101010101" pitchFamily="2" charset="-122"/>
                <a:cs typeface="Times New Roman" panose="02020603050405020304" pitchFamily="18" charset="0"/>
              </a:rPr>
              <a:t>。</a:t>
            </a:r>
            <a:endParaRPr lang="en-US" altLang="zh-CN" sz="1800" dirty="0">
              <a:effectLst/>
              <a:ea typeface="等线" panose="02010600030101010101" pitchFamily="2" charset="-122"/>
              <a:cs typeface="Times New Roman" panose="02020603050405020304" pitchFamily="18" charset="0"/>
            </a:endParaRPr>
          </a:p>
          <a:p>
            <a:r>
              <a:rPr lang="zh-CN" altLang="en-US" dirty="0">
                <a:ea typeface="等线" panose="02010600030101010101" pitchFamily="2" charset="-122"/>
                <a:cs typeface="Times New Roman" panose="02020603050405020304" pitchFamily="18" charset="0"/>
              </a:rPr>
              <a:t>缺点：根据直觉构思，缺乏数学解释</a:t>
            </a:r>
            <a:endParaRPr lang="en-US" altLang="zh-CN" dirty="0">
              <a:ea typeface="等线" panose="02010600030101010101" pitchFamily="2" charset="-122"/>
              <a:cs typeface="Times New Roman" panose="02020603050405020304" pitchFamily="18" charset="0"/>
            </a:endParaRPr>
          </a:p>
          <a:p>
            <a:endParaRPr lang="en-US" altLang="zh-CN" dirty="0">
              <a:ea typeface="等线" panose="02010600030101010101" pitchFamily="2" charset="-122"/>
              <a:cs typeface="Times New Roman" panose="02020603050405020304" pitchFamily="18" charset="0"/>
            </a:endParaRPr>
          </a:p>
          <a:p>
            <a:r>
              <a:rPr lang="zh-CN" altLang="en-US" dirty="0">
                <a:ea typeface="等线" panose="02010600030101010101" pitchFamily="2" charset="-122"/>
                <a:cs typeface="Times New Roman" panose="02020603050405020304" pitchFamily="18" charset="0"/>
              </a:rPr>
              <a:t>新的</a:t>
            </a:r>
            <a:r>
              <a:rPr lang="en-US" altLang="zh-CN" dirty="0">
                <a:ea typeface="等线" panose="02010600030101010101" pitchFamily="2" charset="-122"/>
                <a:cs typeface="Times New Roman" panose="02020603050405020304" pitchFamily="18" charset="0"/>
              </a:rPr>
              <a:t>NCS</a:t>
            </a:r>
            <a:r>
              <a:rPr lang="zh-CN" altLang="en-US" dirty="0">
                <a:ea typeface="等线" panose="02010600030101010101" pitchFamily="2" charset="-122"/>
                <a:cs typeface="Times New Roman" panose="02020603050405020304" pitchFamily="18" charset="0"/>
              </a:rPr>
              <a:t>框架通过数学公式推导，来定义了</a:t>
            </a:r>
            <a:r>
              <a:rPr lang="en-US" altLang="zh-CN" dirty="0">
                <a:ea typeface="等线" panose="02010600030101010101" pitchFamily="2" charset="-122"/>
                <a:cs typeface="Times New Roman" panose="02020603050405020304" pitchFamily="18" charset="0"/>
              </a:rPr>
              <a:t>NCS</a:t>
            </a:r>
            <a:r>
              <a:rPr lang="zh-CN" altLang="en-US" dirty="0">
                <a:ea typeface="等线" panose="02010600030101010101" pitchFamily="2" charset="-122"/>
                <a:cs typeface="Times New Roman" panose="02020603050405020304" pitchFamily="18" charset="0"/>
              </a:rPr>
              <a:t>的具体搜索过程，新的</a:t>
            </a:r>
            <a:r>
              <a:rPr lang="en-US" altLang="zh-CN" dirty="0">
                <a:ea typeface="等线" panose="02010600030101010101" pitchFamily="2" charset="-122"/>
                <a:cs typeface="Times New Roman" panose="02020603050405020304" pitchFamily="18" charset="0"/>
              </a:rPr>
              <a:t>NCS</a:t>
            </a:r>
            <a:r>
              <a:rPr lang="zh-CN" altLang="en-US" dirty="0">
                <a:ea typeface="等线" panose="02010600030101010101" pitchFamily="2" charset="-122"/>
                <a:cs typeface="Times New Roman" panose="02020603050405020304" pitchFamily="18" charset="0"/>
              </a:rPr>
              <a:t>将探索和开发作为搜索过程的两个目标。对于探索，</a:t>
            </a:r>
            <a:r>
              <a:rPr lang="en-US" altLang="zh-CN" dirty="0">
                <a:ea typeface="等线" panose="02010600030101010101" pitchFamily="2" charset="-122"/>
                <a:cs typeface="Times New Roman" panose="02020603050405020304" pitchFamily="18" charset="0"/>
              </a:rPr>
              <a:t>NCNES</a:t>
            </a:r>
            <a:r>
              <a:rPr lang="zh-CN" altLang="en-US" dirty="0">
                <a:ea typeface="等线" panose="02010600030101010101" pitchFamily="2" charset="-122"/>
                <a:cs typeface="Times New Roman" panose="02020603050405020304" pitchFamily="18" charset="0"/>
              </a:rPr>
              <a:t>定义了一个多样性模型，表示不同种群之间的负相关程度；对于开发，则定义了一个适应性模型，表示种群中解的表现，</a:t>
            </a:r>
            <a:r>
              <a:rPr lang="en-US" altLang="zh-CN" dirty="0">
                <a:ea typeface="等线" panose="02010600030101010101" pitchFamily="2" charset="-122"/>
                <a:cs typeface="Times New Roman" panose="02020603050405020304" pitchFamily="18" charset="0"/>
              </a:rPr>
              <a:t>NCNES</a:t>
            </a:r>
            <a:r>
              <a:rPr lang="zh-CN" altLang="en-US" dirty="0">
                <a:ea typeface="等线" panose="02010600030101010101" pitchFamily="2" charset="-122"/>
                <a:cs typeface="Times New Roman" panose="02020603050405020304" pitchFamily="18" charset="0"/>
              </a:rPr>
              <a:t>的目标是通过梯度下降同时优化适应性模型和多样性模型的高斯分布参数，以同时达到探索和开发两个目标。</a:t>
            </a:r>
            <a:endParaRPr lang="zh-CN" altLang="en-US" dirty="0"/>
          </a:p>
        </p:txBody>
      </p:sp>
      <p:pic>
        <p:nvPicPr>
          <p:cNvPr id="15" name="图片 14">
            <a:extLst>
              <a:ext uri="{FF2B5EF4-FFF2-40B4-BE49-F238E27FC236}">
                <a16:creationId xmlns:a16="http://schemas.microsoft.com/office/drawing/2014/main" id="{EF8ECFDA-B04E-0EC2-5315-9919CE28F128}"/>
              </a:ext>
            </a:extLst>
          </p:cNvPr>
          <p:cNvPicPr>
            <a:picLocks noChangeAspect="1"/>
          </p:cNvPicPr>
          <p:nvPr/>
        </p:nvPicPr>
        <p:blipFill>
          <a:blip r:embed="rId8"/>
          <a:stretch>
            <a:fillRect/>
          </a:stretch>
        </p:blipFill>
        <p:spPr>
          <a:xfrm>
            <a:off x="396814" y="4204941"/>
            <a:ext cx="5115639" cy="1105054"/>
          </a:xfrm>
          <a:prstGeom prst="rect">
            <a:avLst/>
          </a:prstGeom>
        </p:spPr>
      </p:pic>
      <p:pic>
        <p:nvPicPr>
          <p:cNvPr id="19" name="图片 18">
            <a:extLst>
              <a:ext uri="{FF2B5EF4-FFF2-40B4-BE49-F238E27FC236}">
                <a16:creationId xmlns:a16="http://schemas.microsoft.com/office/drawing/2014/main" id="{14E2C87B-84FA-5671-FB73-7EEA283EEB5F}"/>
              </a:ext>
            </a:extLst>
          </p:cNvPr>
          <p:cNvPicPr>
            <a:picLocks noChangeAspect="1"/>
          </p:cNvPicPr>
          <p:nvPr/>
        </p:nvPicPr>
        <p:blipFill>
          <a:blip r:embed="rId9"/>
          <a:stretch>
            <a:fillRect/>
          </a:stretch>
        </p:blipFill>
        <p:spPr>
          <a:xfrm>
            <a:off x="5512453" y="4204941"/>
            <a:ext cx="6201786" cy="10686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216910" y="1765699"/>
            <a:ext cx="5758180" cy="3326130"/>
            <a:chOff x="3216910" y="1843303"/>
            <a:chExt cx="5758180" cy="3326130"/>
          </a:xfrm>
        </p:grpSpPr>
        <p:pic>
          <p:nvPicPr>
            <p:cNvPr id="3" name="图形 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16910" y="3749573"/>
              <a:ext cx="5758180" cy="1419860"/>
            </a:xfrm>
            <a:prstGeom prst="rect">
              <a:avLst/>
            </a:prstGeom>
          </p:spPr>
        </p:pic>
        <p:sp>
          <p:nvSpPr>
            <p:cNvPr id="6" name="矩形 5"/>
            <p:cNvSpPr/>
            <p:nvPr/>
          </p:nvSpPr>
          <p:spPr>
            <a:xfrm>
              <a:off x="3710305" y="3904513"/>
              <a:ext cx="4939665" cy="953135"/>
            </a:xfrm>
            <a:prstGeom prst="rect">
              <a:avLst/>
            </a:prstGeom>
          </p:spPr>
          <p:txBody>
            <a:bodyPr wrap="square">
              <a:spAutoFit/>
            </a:bodyPr>
            <a:lstStyle/>
            <a:p>
              <a:pPr algn="ctr"/>
              <a:r>
                <a:rPr lang="en-US" altLang="zh-CN" sz="2800" dirty="0">
                  <a:solidFill>
                    <a:srgbClr val="5F493F"/>
                  </a:solidFill>
                  <a:latin typeface="华文中宋" panose="02010600040101010101" charset="-122"/>
                  <a:ea typeface="华文中宋" panose="02010600040101010101" charset="-122"/>
                </a:rPr>
                <a:t>Negatively Correlated Natural Evolution Strategy</a:t>
              </a:r>
              <a:endParaRPr lang="en-US" altLang="zh-CN" sz="2800" b="1" dirty="0">
                <a:solidFill>
                  <a:srgbClr val="5F493F"/>
                </a:solidFill>
                <a:latin typeface="华文中宋" panose="02010600040101010101" charset="-122"/>
                <a:ea typeface="华文中宋" panose="02010600040101010101" charset="-122"/>
              </a:endParaRP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2</a:t>
              </a:r>
            </a:p>
          </p:txBody>
        </p:sp>
      </p:grpSp>
      <p:pic>
        <p:nvPicPr>
          <p:cNvPr id="11" name="图形 10"/>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80030" y="553929"/>
            <a:ext cx="2831940" cy="5203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30534" y="209"/>
            <a:ext cx="2831937" cy="520356"/>
          </a:xfrm>
          <a:prstGeom prst="rect">
            <a:avLst/>
          </a:prstGeom>
        </p:spPr>
      </p:pic>
      <p:pic>
        <p:nvPicPr>
          <p:cNvPr id="3" name="图片 2">
            <a:extLst>
              <a:ext uri="{FF2B5EF4-FFF2-40B4-BE49-F238E27FC236}">
                <a16:creationId xmlns:a16="http://schemas.microsoft.com/office/drawing/2014/main" id="{50CDD541-58F2-913C-6534-2D79855844FA}"/>
              </a:ext>
            </a:extLst>
          </p:cNvPr>
          <p:cNvPicPr>
            <a:picLocks noChangeAspect="1"/>
          </p:cNvPicPr>
          <p:nvPr/>
        </p:nvPicPr>
        <p:blipFill>
          <a:blip r:embed="rId5"/>
          <a:stretch>
            <a:fillRect/>
          </a:stretch>
        </p:blipFill>
        <p:spPr>
          <a:xfrm>
            <a:off x="387346" y="390853"/>
            <a:ext cx="6208986" cy="4879885"/>
          </a:xfrm>
          <a:prstGeom prst="rect">
            <a:avLst/>
          </a:prstGeom>
        </p:spPr>
      </p:pic>
    </p:spTree>
    <p:extLst>
      <p:ext uri="{BB962C8B-B14F-4D97-AF65-F5344CB8AC3E}">
        <p14:creationId xmlns:p14="http://schemas.microsoft.com/office/powerpoint/2010/main" val="323621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30534" y="209"/>
            <a:ext cx="2831937" cy="520356"/>
          </a:xfrm>
          <a:prstGeom prst="rect">
            <a:avLst/>
          </a:prstGeom>
        </p:spPr>
      </p:pic>
      <p:sp>
        <p:nvSpPr>
          <p:cNvPr id="6" name="文本框 5">
            <a:extLst>
              <a:ext uri="{FF2B5EF4-FFF2-40B4-BE49-F238E27FC236}">
                <a16:creationId xmlns:a16="http://schemas.microsoft.com/office/drawing/2014/main" id="{5B136B3C-645F-29FA-CA16-330344EA9044}"/>
              </a:ext>
            </a:extLst>
          </p:cNvPr>
          <p:cNvSpPr txBox="1"/>
          <p:nvPr/>
        </p:nvSpPr>
        <p:spPr>
          <a:xfrm>
            <a:off x="109268" y="75721"/>
            <a:ext cx="2380890" cy="369332"/>
          </a:xfrm>
          <a:prstGeom prst="rect">
            <a:avLst/>
          </a:prstGeom>
          <a:noFill/>
        </p:spPr>
        <p:txBody>
          <a:bodyPr wrap="square" rtlCol="0">
            <a:spAutoFit/>
          </a:bodyPr>
          <a:lstStyle/>
          <a:p>
            <a:r>
              <a:rPr lang="en-US" altLang="zh-CN" dirty="0"/>
              <a:t>Pseudo-code</a:t>
            </a:r>
          </a:p>
        </p:txBody>
      </p:sp>
      <p:sp>
        <p:nvSpPr>
          <p:cNvPr id="8" name="文本框 7">
            <a:extLst>
              <a:ext uri="{FF2B5EF4-FFF2-40B4-BE49-F238E27FC236}">
                <a16:creationId xmlns:a16="http://schemas.microsoft.com/office/drawing/2014/main" id="{36E76E21-498D-3639-3080-762DF5672470}"/>
              </a:ext>
            </a:extLst>
          </p:cNvPr>
          <p:cNvSpPr txBox="1"/>
          <p:nvPr/>
        </p:nvSpPr>
        <p:spPr>
          <a:xfrm>
            <a:off x="1974217" y="714598"/>
            <a:ext cx="1547004" cy="369332"/>
          </a:xfrm>
          <a:prstGeom prst="rect">
            <a:avLst/>
          </a:prstGeom>
          <a:noFill/>
        </p:spPr>
        <p:txBody>
          <a:bodyPr wrap="square" rtlCol="0">
            <a:spAutoFit/>
          </a:bodyPr>
          <a:lstStyle/>
          <a:p>
            <a:r>
              <a:rPr lang="zh-CN" altLang="en-US" dirty="0"/>
              <a:t>初始化种群</a:t>
            </a:r>
          </a:p>
        </p:txBody>
      </p:sp>
      <p:pic>
        <p:nvPicPr>
          <p:cNvPr id="10" name="图片 9">
            <a:extLst>
              <a:ext uri="{FF2B5EF4-FFF2-40B4-BE49-F238E27FC236}">
                <a16:creationId xmlns:a16="http://schemas.microsoft.com/office/drawing/2014/main" id="{263D5AF5-A12A-4F2F-3E60-1523E0DC7129}"/>
              </a:ext>
            </a:extLst>
          </p:cNvPr>
          <p:cNvPicPr>
            <a:picLocks noChangeAspect="1"/>
          </p:cNvPicPr>
          <p:nvPr/>
        </p:nvPicPr>
        <p:blipFill>
          <a:blip r:embed="rId5"/>
          <a:stretch>
            <a:fillRect/>
          </a:stretch>
        </p:blipFill>
        <p:spPr>
          <a:xfrm>
            <a:off x="3469806" y="445053"/>
            <a:ext cx="5403900" cy="5285084"/>
          </a:xfrm>
          <a:prstGeom prst="rect">
            <a:avLst/>
          </a:prstGeom>
        </p:spPr>
      </p:pic>
      <p:sp>
        <p:nvSpPr>
          <p:cNvPr id="11" name="文本框 10">
            <a:extLst>
              <a:ext uri="{FF2B5EF4-FFF2-40B4-BE49-F238E27FC236}">
                <a16:creationId xmlns:a16="http://schemas.microsoft.com/office/drawing/2014/main" id="{85C77B02-0FFF-0FB4-87F9-B33614180068}"/>
              </a:ext>
            </a:extLst>
          </p:cNvPr>
          <p:cNvSpPr txBox="1"/>
          <p:nvPr/>
        </p:nvSpPr>
        <p:spPr>
          <a:xfrm>
            <a:off x="871814" y="1518250"/>
            <a:ext cx="2545890" cy="369332"/>
          </a:xfrm>
          <a:prstGeom prst="rect">
            <a:avLst/>
          </a:prstGeom>
          <a:noFill/>
        </p:spPr>
        <p:txBody>
          <a:bodyPr wrap="none" rtlCol="0">
            <a:spAutoFit/>
          </a:bodyPr>
          <a:lstStyle/>
          <a:p>
            <a:r>
              <a:rPr lang="zh-CN" altLang="en-US" dirty="0"/>
              <a:t>初始化学习率，权重值</a:t>
            </a:r>
          </a:p>
        </p:txBody>
      </p:sp>
      <p:sp>
        <p:nvSpPr>
          <p:cNvPr id="12" name="文本框 11">
            <a:extLst>
              <a:ext uri="{FF2B5EF4-FFF2-40B4-BE49-F238E27FC236}">
                <a16:creationId xmlns:a16="http://schemas.microsoft.com/office/drawing/2014/main" id="{06D1B776-A24F-9F86-17B4-C9E628CA74D1}"/>
              </a:ext>
            </a:extLst>
          </p:cNvPr>
          <p:cNvSpPr txBox="1"/>
          <p:nvPr/>
        </p:nvSpPr>
        <p:spPr>
          <a:xfrm>
            <a:off x="1656272" y="2157127"/>
            <a:ext cx="1569660" cy="369332"/>
          </a:xfrm>
          <a:prstGeom prst="rect">
            <a:avLst/>
          </a:prstGeom>
          <a:noFill/>
        </p:spPr>
        <p:txBody>
          <a:bodyPr wrap="none" rtlCol="0">
            <a:spAutoFit/>
          </a:bodyPr>
          <a:lstStyle/>
          <a:p>
            <a:r>
              <a:rPr lang="zh-CN" altLang="en-US" dirty="0"/>
              <a:t>对于每个种群</a:t>
            </a:r>
          </a:p>
        </p:txBody>
      </p:sp>
      <p:sp>
        <p:nvSpPr>
          <p:cNvPr id="13" name="文本框 12">
            <a:extLst>
              <a:ext uri="{FF2B5EF4-FFF2-40B4-BE49-F238E27FC236}">
                <a16:creationId xmlns:a16="http://schemas.microsoft.com/office/drawing/2014/main" id="{BEF1F999-A750-4BDE-EB8D-A2927D2910E6}"/>
              </a:ext>
            </a:extLst>
          </p:cNvPr>
          <p:cNvSpPr txBox="1"/>
          <p:nvPr/>
        </p:nvSpPr>
        <p:spPr>
          <a:xfrm>
            <a:off x="2670195" y="2488227"/>
            <a:ext cx="543739" cy="307777"/>
          </a:xfrm>
          <a:prstGeom prst="rect">
            <a:avLst/>
          </a:prstGeom>
          <a:noFill/>
        </p:spPr>
        <p:txBody>
          <a:bodyPr wrap="none" rtlCol="0">
            <a:spAutoFit/>
          </a:bodyPr>
          <a:lstStyle/>
          <a:p>
            <a:r>
              <a:rPr lang="zh-CN" altLang="en-US" sz="1400" dirty="0"/>
              <a:t>评估</a:t>
            </a:r>
          </a:p>
        </p:txBody>
      </p:sp>
      <p:sp>
        <p:nvSpPr>
          <p:cNvPr id="16" name="文本框 15">
            <a:extLst>
              <a:ext uri="{FF2B5EF4-FFF2-40B4-BE49-F238E27FC236}">
                <a16:creationId xmlns:a16="http://schemas.microsoft.com/office/drawing/2014/main" id="{93FC770B-06AC-373C-296E-39B467F74898}"/>
              </a:ext>
            </a:extLst>
          </p:cNvPr>
          <p:cNvSpPr txBox="1"/>
          <p:nvPr/>
        </p:nvSpPr>
        <p:spPr>
          <a:xfrm>
            <a:off x="2670194" y="2779818"/>
            <a:ext cx="543739" cy="307777"/>
          </a:xfrm>
          <a:prstGeom prst="rect">
            <a:avLst/>
          </a:prstGeom>
          <a:noFill/>
        </p:spPr>
        <p:txBody>
          <a:bodyPr wrap="none" rtlCol="0">
            <a:spAutoFit/>
          </a:bodyPr>
          <a:lstStyle/>
          <a:p>
            <a:r>
              <a:rPr lang="zh-CN" altLang="en-US" sz="1400" dirty="0"/>
              <a:t>排序</a:t>
            </a:r>
          </a:p>
        </p:txBody>
      </p:sp>
      <p:sp>
        <p:nvSpPr>
          <p:cNvPr id="17" name="文本框 16">
            <a:extLst>
              <a:ext uri="{FF2B5EF4-FFF2-40B4-BE49-F238E27FC236}">
                <a16:creationId xmlns:a16="http://schemas.microsoft.com/office/drawing/2014/main" id="{14A65EF4-86F1-A379-A2A7-609E394EE6F2}"/>
              </a:ext>
            </a:extLst>
          </p:cNvPr>
          <p:cNvSpPr txBox="1"/>
          <p:nvPr/>
        </p:nvSpPr>
        <p:spPr>
          <a:xfrm>
            <a:off x="2242971" y="3151341"/>
            <a:ext cx="982961" cy="307777"/>
          </a:xfrm>
          <a:prstGeom prst="rect">
            <a:avLst/>
          </a:prstGeom>
          <a:noFill/>
        </p:spPr>
        <p:txBody>
          <a:bodyPr wrap="none" rtlCol="0">
            <a:spAutoFit/>
          </a:bodyPr>
          <a:lstStyle/>
          <a:p>
            <a:r>
              <a:rPr lang="zh-CN" altLang="en-US" sz="1400" dirty="0"/>
              <a:t>计算</a:t>
            </a:r>
            <a:r>
              <a:rPr lang="en-US" altLang="zh-CN" sz="1400" dirty="0"/>
              <a:t>Utility</a:t>
            </a:r>
            <a:endParaRPr lang="zh-CN" altLang="en-US" sz="1400" dirty="0"/>
          </a:p>
        </p:txBody>
      </p:sp>
      <p:sp>
        <p:nvSpPr>
          <p:cNvPr id="18" name="文本框 17">
            <a:extLst>
              <a:ext uri="{FF2B5EF4-FFF2-40B4-BE49-F238E27FC236}">
                <a16:creationId xmlns:a16="http://schemas.microsoft.com/office/drawing/2014/main" id="{812BD7E8-D08D-824D-93D9-E361333AFB28}"/>
              </a:ext>
            </a:extLst>
          </p:cNvPr>
          <p:cNvSpPr txBox="1"/>
          <p:nvPr/>
        </p:nvSpPr>
        <p:spPr>
          <a:xfrm>
            <a:off x="1332280" y="3433149"/>
            <a:ext cx="2111475" cy="307777"/>
          </a:xfrm>
          <a:prstGeom prst="rect">
            <a:avLst/>
          </a:prstGeom>
          <a:noFill/>
        </p:spPr>
        <p:txBody>
          <a:bodyPr wrap="none" rtlCol="0">
            <a:spAutoFit/>
          </a:bodyPr>
          <a:lstStyle/>
          <a:p>
            <a:r>
              <a:rPr lang="zh-CN" altLang="en-US" sz="1400" dirty="0"/>
              <a:t>对于均值计算</a:t>
            </a:r>
            <a:r>
              <a:rPr lang="en-US" altLang="zh-CN" sz="1400" dirty="0"/>
              <a:t>fitness</a:t>
            </a:r>
            <a:r>
              <a:rPr lang="zh-CN" altLang="en-US" sz="1400" dirty="0"/>
              <a:t>梯度</a:t>
            </a:r>
          </a:p>
        </p:txBody>
      </p:sp>
      <p:sp>
        <p:nvSpPr>
          <p:cNvPr id="23" name="文本框 22">
            <a:extLst>
              <a:ext uri="{FF2B5EF4-FFF2-40B4-BE49-F238E27FC236}">
                <a16:creationId xmlns:a16="http://schemas.microsoft.com/office/drawing/2014/main" id="{300C7A7F-B3CC-643F-136F-0FF7749C86F3}"/>
              </a:ext>
            </a:extLst>
          </p:cNvPr>
          <p:cNvSpPr txBox="1"/>
          <p:nvPr/>
        </p:nvSpPr>
        <p:spPr>
          <a:xfrm>
            <a:off x="1314222" y="3712477"/>
            <a:ext cx="2111475" cy="307777"/>
          </a:xfrm>
          <a:prstGeom prst="rect">
            <a:avLst/>
          </a:prstGeom>
          <a:noFill/>
        </p:spPr>
        <p:txBody>
          <a:bodyPr wrap="none" rtlCol="0">
            <a:spAutoFit/>
          </a:bodyPr>
          <a:lstStyle/>
          <a:p>
            <a:r>
              <a:rPr lang="zh-CN" altLang="en-US" sz="1400" dirty="0"/>
              <a:t>对于方差计算</a:t>
            </a:r>
            <a:r>
              <a:rPr lang="en-US" altLang="zh-CN" sz="1400" dirty="0"/>
              <a:t>fitness</a:t>
            </a:r>
            <a:r>
              <a:rPr lang="zh-CN" altLang="en-US" sz="1400" dirty="0"/>
              <a:t>梯度</a:t>
            </a:r>
          </a:p>
        </p:txBody>
      </p:sp>
      <p:sp>
        <p:nvSpPr>
          <p:cNvPr id="24" name="文本框 23">
            <a:extLst>
              <a:ext uri="{FF2B5EF4-FFF2-40B4-BE49-F238E27FC236}">
                <a16:creationId xmlns:a16="http://schemas.microsoft.com/office/drawing/2014/main" id="{7584F421-5CBF-98BA-D2FF-EBF24107717C}"/>
              </a:ext>
            </a:extLst>
          </p:cNvPr>
          <p:cNvSpPr txBox="1"/>
          <p:nvPr/>
        </p:nvSpPr>
        <p:spPr>
          <a:xfrm>
            <a:off x="1323251" y="3987288"/>
            <a:ext cx="2255746" cy="307777"/>
          </a:xfrm>
          <a:prstGeom prst="rect">
            <a:avLst/>
          </a:prstGeom>
          <a:noFill/>
        </p:spPr>
        <p:txBody>
          <a:bodyPr wrap="none" rtlCol="0">
            <a:spAutoFit/>
          </a:bodyPr>
          <a:lstStyle/>
          <a:p>
            <a:r>
              <a:rPr lang="zh-CN" altLang="en-US" sz="1400" dirty="0"/>
              <a:t>对于均值计算</a:t>
            </a:r>
            <a:r>
              <a:rPr lang="en-US" altLang="zh-CN" sz="1400" dirty="0"/>
              <a:t>diversity</a:t>
            </a:r>
            <a:r>
              <a:rPr lang="zh-CN" altLang="en-US" sz="1400" dirty="0"/>
              <a:t>梯度</a:t>
            </a:r>
          </a:p>
        </p:txBody>
      </p:sp>
      <p:sp>
        <p:nvSpPr>
          <p:cNvPr id="25" name="文本框 24">
            <a:extLst>
              <a:ext uri="{FF2B5EF4-FFF2-40B4-BE49-F238E27FC236}">
                <a16:creationId xmlns:a16="http://schemas.microsoft.com/office/drawing/2014/main" id="{D9986B28-2749-7E89-0DEE-353C7391BD6D}"/>
              </a:ext>
            </a:extLst>
          </p:cNvPr>
          <p:cNvSpPr txBox="1"/>
          <p:nvPr/>
        </p:nvSpPr>
        <p:spPr>
          <a:xfrm>
            <a:off x="1349302" y="4237298"/>
            <a:ext cx="2255746" cy="307777"/>
          </a:xfrm>
          <a:prstGeom prst="rect">
            <a:avLst/>
          </a:prstGeom>
          <a:noFill/>
        </p:spPr>
        <p:txBody>
          <a:bodyPr wrap="none" rtlCol="0">
            <a:spAutoFit/>
          </a:bodyPr>
          <a:lstStyle/>
          <a:p>
            <a:r>
              <a:rPr lang="zh-CN" altLang="en-US" sz="1400" dirty="0"/>
              <a:t>对于方差计算</a:t>
            </a:r>
            <a:r>
              <a:rPr lang="en-US" altLang="zh-CN" sz="1400" dirty="0"/>
              <a:t>diversity</a:t>
            </a:r>
            <a:r>
              <a:rPr lang="zh-CN" altLang="en-US" sz="1400" dirty="0"/>
              <a:t>梯度</a:t>
            </a:r>
          </a:p>
        </p:txBody>
      </p:sp>
      <p:sp>
        <p:nvSpPr>
          <p:cNvPr id="26" name="文本框 25">
            <a:extLst>
              <a:ext uri="{FF2B5EF4-FFF2-40B4-BE49-F238E27FC236}">
                <a16:creationId xmlns:a16="http://schemas.microsoft.com/office/drawing/2014/main" id="{555431CC-2187-2C62-ACBD-F017E957C267}"/>
              </a:ext>
            </a:extLst>
          </p:cNvPr>
          <p:cNvSpPr txBox="1"/>
          <p:nvPr/>
        </p:nvSpPr>
        <p:spPr>
          <a:xfrm>
            <a:off x="709737" y="4816530"/>
            <a:ext cx="2811484" cy="523220"/>
          </a:xfrm>
          <a:prstGeom prst="rect">
            <a:avLst/>
          </a:prstGeom>
          <a:noFill/>
        </p:spPr>
        <p:txBody>
          <a:bodyPr wrap="square" rtlCol="0">
            <a:spAutoFit/>
          </a:bodyPr>
          <a:lstStyle/>
          <a:p>
            <a:r>
              <a:rPr lang="zh-CN" altLang="en-US" sz="1400" dirty="0"/>
              <a:t>括号里值与标准差成反比，容易过大，用</a:t>
            </a:r>
            <a:r>
              <a:rPr lang="en-US" altLang="zh-CN" sz="1400" dirty="0"/>
              <a:t>Fisher</a:t>
            </a:r>
            <a:r>
              <a:rPr lang="zh-CN" altLang="en-US" sz="1400" dirty="0"/>
              <a:t>矩阵归一化</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30534" y="209"/>
            <a:ext cx="2831937" cy="520356"/>
          </a:xfrm>
          <a:prstGeom prst="rect">
            <a:avLst/>
          </a:prstGeom>
        </p:spPr>
      </p:pic>
    </p:spTree>
    <p:extLst>
      <p:ext uri="{BB962C8B-B14F-4D97-AF65-F5344CB8AC3E}">
        <p14:creationId xmlns:p14="http://schemas.microsoft.com/office/powerpoint/2010/main" val="3564394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216910" y="1765699"/>
            <a:ext cx="5758180" cy="3326130"/>
            <a:chOff x="3216910" y="1843303"/>
            <a:chExt cx="5758180" cy="3326130"/>
          </a:xfrm>
        </p:grpSpPr>
        <p:pic>
          <p:nvPicPr>
            <p:cNvPr id="3" name="图形 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16910" y="3749573"/>
              <a:ext cx="5758180" cy="1419860"/>
            </a:xfrm>
            <a:prstGeom prst="rect">
              <a:avLst/>
            </a:prstGeom>
          </p:spPr>
        </p:pic>
        <p:sp>
          <p:nvSpPr>
            <p:cNvPr id="6" name="矩形 5"/>
            <p:cNvSpPr/>
            <p:nvPr/>
          </p:nvSpPr>
          <p:spPr>
            <a:xfrm>
              <a:off x="4034546" y="3982804"/>
              <a:ext cx="4122909" cy="523220"/>
            </a:xfrm>
            <a:prstGeom prst="rect">
              <a:avLst/>
            </a:prstGeom>
          </p:spPr>
          <p:txBody>
            <a:bodyPr wrap="square">
              <a:spAutoFit/>
            </a:bodyPr>
            <a:lstStyle/>
            <a:p>
              <a:pPr algn="ctr"/>
              <a:r>
                <a:rPr lang="en-US" altLang="zh-CN" sz="2800" dirty="0">
                  <a:solidFill>
                    <a:srgbClr val="5F493F"/>
                  </a:solidFill>
                  <a:latin typeface="华文中宋" panose="02010600040101010101" charset="-122"/>
                  <a:ea typeface="华文中宋" panose="02010600040101010101" charset="-122"/>
                  <a:sym typeface="+mn-ea"/>
                </a:rPr>
                <a:t>Experiments</a:t>
              </a:r>
            </a:p>
          </p:txBody>
        </p:sp>
        <p:sp>
          <p:nvSpPr>
            <p:cNvPr id="29" name="矩形 28"/>
            <p:cNvSpPr/>
            <p:nvPr/>
          </p:nvSpPr>
          <p:spPr>
            <a:xfrm>
              <a:off x="4456589" y="1843303"/>
              <a:ext cx="3278823" cy="2061210"/>
            </a:xfrm>
            <a:prstGeom prst="rect">
              <a:avLst/>
            </a:prstGeom>
            <a:effectLst/>
          </p:spPr>
          <p:txBody>
            <a:bodyPr wrap="square">
              <a:spAutoFit/>
            </a:bodyPr>
            <a:lstStyle/>
            <a:p>
              <a:pPr algn="ctr"/>
              <a:r>
                <a:rPr lang="en-US" altLang="zh-CN" sz="12800" dirty="0">
                  <a:solidFill>
                    <a:schemeClr val="bg1"/>
                  </a:solidFill>
                  <a:effectLst/>
                  <a:latin typeface="思源宋体 CN Heavy" panose="02020900000000000000" pitchFamily="18" charset="-122"/>
                  <a:ea typeface="思源宋体 CN Heavy" panose="02020900000000000000" pitchFamily="18" charset="-122"/>
                </a:rPr>
                <a:t>3</a:t>
              </a:r>
            </a:p>
          </p:txBody>
        </p:sp>
      </p:grpSp>
      <p:pic>
        <p:nvPicPr>
          <p:cNvPr id="11" name="图形 10"/>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80030" y="553929"/>
            <a:ext cx="2831940" cy="520356"/>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jEwZTk1MmNhYjk2NjY2NWQ5MGM0NjQ1ZGZjMjdlNjEifQ=="/>
</p:tagLst>
</file>

<file path=ppt/theme/theme1.xml><?xml version="1.0" encoding="utf-8"?>
<a:theme xmlns:a="http://schemas.openxmlformats.org/drawingml/2006/main" name="已停用母版样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573</Words>
  <Application>Microsoft Office PowerPoint</Application>
  <PresentationFormat>宽屏</PresentationFormat>
  <Paragraphs>39</Paragraphs>
  <Slides>14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vt:i4>
      </vt:variant>
    </vt:vector>
  </HeadingPairs>
  <TitlesOfParts>
    <vt:vector size="21" baseType="lpstr">
      <vt:lpstr>等线</vt:lpstr>
      <vt:lpstr>华文中宋</vt:lpstr>
      <vt:lpstr>思源黑体 CN Light</vt:lpstr>
      <vt:lpstr>思源宋体 CN Heavy</vt:lpstr>
      <vt:lpstr>Arial</vt:lpstr>
      <vt:lpstr>Open Sans</vt:lpstr>
      <vt:lpstr>已停用母版样式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Yaojia Zhang</dc:creator>
  <cp:lastModifiedBy>yilai chen</cp:lastModifiedBy>
  <cp:revision>44</cp:revision>
  <dcterms:created xsi:type="dcterms:W3CDTF">2019-12-18T02:50:00Z</dcterms:created>
  <dcterms:modified xsi:type="dcterms:W3CDTF">2024-04-09T08:38:31Z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2052-11.1.0.10943</vt:lpwstr>
  </property>
  <property fmtid="{D5CDD505-2E9C-101B-9397-08002B2CF9AE}" pid="3" name="ICV">
    <vt:lpwstr>B49ED7CD18B842FDB0BE88C65B6D294A</vt:lpwstr>
  </property>
</Properties>
</file>